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61" r:id="rId2"/>
    <p:sldId id="511" r:id="rId3"/>
    <p:sldId id="506" r:id="rId4"/>
    <p:sldId id="501" r:id="rId5"/>
    <p:sldId id="503" r:id="rId6"/>
    <p:sldId id="513" r:id="rId7"/>
    <p:sldId id="514" r:id="rId8"/>
    <p:sldId id="520" r:id="rId9"/>
    <p:sldId id="521" r:id="rId10"/>
    <p:sldId id="522" r:id="rId11"/>
    <p:sldId id="516" r:id="rId12"/>
    <p:sldId id="519" r:id="rId13"/>
    <p:sldId id="509" r:id="rId14"/>
    <p:sldId id="515" r:id="rId15"/>
    <p:sldId id="51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4"/>
    <p:restoredTop sz="96176"/>
  </p:normalViewPr>
  <p:slideViewPr>
    <p:cSldViewPr snapToGrid="0" snapToObjects="1">
      <p:cViewPr>
        <p:scale>
          <a:sx n="124" d="100"/>
          <a:sy n="124" d="100"/>
        </p:scale>
        <p:origin x="1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5046D6-C676-4703-B640-403BC6EA971A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FDD93A7-AB99-4EF5-ABE3-706B3841D551}">
      <dgm:prSet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rPr>
            <a:t>Project Success Updates: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98EFF0-1E57-4B6D-8F0B-D4455080D68A}" type="parTrans" cxnId="{6EBEEE5F-D634-488C-9A2E-FC53D9AFEB2C}">
      <dgm:prSet/>
      <dgm:spPr/>
      <dgm:t>
        <a:bodyPr/>
        <a:lstStyle/>
        <a:p>
          <a:endParaRPr lang="en-US"/>
        </a:p>
      </dgm:t>
    </dgm:pt>
    <dgm:pt modelId="{E0D6F1D5-0603-4F56-ADD6-0255953540D1}" type="sibTrans" cxnId="{6EBEEE5F-D634-488C-9A2E-FC53D9AFEB2C}">
      <dgm:prSet/>
      <dgm:spPr/>
      <dgm:t>
        <a:bodyPr/>
        <a:lstStyle/>
        <a:p>
          <a:endParaRPr lang="en-US"/>
        </a:p>
      </dgm:t>
    </dgm:pt>
    <dgm:pt modelId="{99FC9BDD-0B0A-4067-983A-F3D6F77A4CE1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- Trial Testing of Business Case Scenario.</a:t>
          </a:r>
        </a:p>
      </dgm:t>
    </dgm:pt>
    <dgm:pt modelId="{8BBBF1FD-A497-4129-817C-47D6BB433FC7}" type="parTrans" cxnId="{D7725C71-2509-46CD-9C9B-C655239D5A62}">
      <dgm:prSet/>
      <dgm:spPr/>
      <dgm:t>
        <a:bodyPr/>
        <a:lstStyle/>
        <a:p>
          <a:endParaRPr lang="en-US"/>
        </a:p>
      </dgm:t>
    </dgm:pt>
    <dgm:pt modelId="{E14CC602-4323-474A-B067-4565B7107B13}" type="sibTrans" cxnId="{D7725C71-2509-46CD-9C9B-C655239D5A62}">
      <dgm:prSet/>
      <dgm:spPr/>
      <dgm:t>
        <a:bodyPr/>
        <a:lstStyle/>
        <a:p>
          <a:endParaRPr lang="en-US"/>
        </a:p>
      </dgm:t>
    </dgm:pt>
    <dgm:pt modelId="{B3A339FF-A999-4685-98DB-A9D9CAB9D169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- Successful Chatbot Development and Deliverable with 2 different Proof of Concepts.</a:t>
          </a:r>
        </a:p>
      </dgm:t>
    </dgm:pt>
    <dgm:pt modelId="{77806181-4DF8-405A-8BA1-BB1FE8D1CF6C}" type="parTrans" cxnId="{EA377939-893A-4F2D-9493-3E622F612CD3}">
      <dgm:prSet/>
      <dgm:spPr/>
      <dgm:t>
        <a:bodyPr/>
        <a:lstStyle/>
        <a:p>
          <a:endParaRPr lang="en-US"/>
        </a:p>
      </dgm:t>
    </dgm:pt>
    <dgm:pt modelId="{3CB150A5-8080-46CE-A044-5BDCD5809822}" type="sibTrans" cxnId="{EA377939-893A-4F2D-9493-3E622F612CD3}">
      <dgm:prSet/>
      <dgm:spPr/>
      <dgm:t>
        <a:bodyPr/>
        <a:lstStyle/>
        <a:p>
          <a:endParaRPr lang="en-US"/>
        </a:p>
      </dgm:t>
    </dgm:pt>
    <dgm:pt modelId="{850E6BA8-DEE5-4050-8B0D-EE3F9028ABD6}">
      <dgm:prSet custT="1"/>
      <dgm:spPr/>
      <dgm:t>
        <a:bodyPr/>
        <a:lstStyle/>
        <a:p>
          <a:r>
            <a:rPr lang="en-US" sz="18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Next Steps:</a:t>
          </a:r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BE4BAEA-7D5C-4DC8-AF6A-BF3C7BD7D910}" type="parTrans" cxnId="{04B707EB-78B4-4B76-969B-C9045E1DDD25}">
      <dgm:prSet/>
      <dgm:spPr/>
      <dgm:t>
        <a:bodyPr/>
        <a:lstStyle/>
        <a:p>
          <a:endParaRPr lang="en-US"/>
        </a:p>
      </dgm:t>
    </dgm:pt>
    <dgm:pt modelId="{F904941C-41BA-4E09-9F79-F437590E0001}" type="sibTrans" cxnId="{04B707EB-78B4-4B76-969B-C9045E1DDD25}">
      <dgm:prSet/>
      <dgm:spPr/>
      <dgm:t>
        <a:bodyPr/>
        <a:lstStyle/>
        <a:p>
          <a:endParaRPr lang="en-US"/>
        </a:p>
      </dgm:t>
    </dgm:pt>
    <dgm:pt modelId="{AB09AF9A-0286-43E0-AE75-511282DB20F1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Future Improvements and Enhancements in the Chatbot.</a:t>
          </a:r>
        </a:p>
      </dgm:t>
    </dgm:pt>
    <dgm:pt modelId="{667D1933-AC6A-424C-BCC5-15B37DAD18FF}" type="parTrans" cxnId="{ECDADF0F-073C-4C78-9A66-E11211B39DEC}">
      <dgm:prSet/>
      <dgm:spPr/>
      <dgm:t>
        <a:bodyPr/>
        <a:lstStyle/>
        <a:p>
          <a:endParaRPr lang="en-US"/>
        </a:p>
      </dgm:t>
    </dgm:pt>
    <dgm:pt modelId="{800C14B0-6631-408E-84C9-7ED73EBE6F31}" type="sibTrans" cxnId="{ECDADF0F-073C-4C78-9A66-E11211B39DEC}">
      <dgm:prSet/>
      <dgm:spPr/>
      <dgm:t>
        <a:bodyPr/>
        <a:lstStyle/>
        <a:p>
          <a:endParaRPr lang="en-US"/>
        </a:p>
      </dgm:t>
    </dgm:pt>
    <dgm:pt modelId="{6A9B30D5-6D17-435B-97AB-D855AAB084BC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 on more case scenarios.</a:t>
          </a:r>
        </a:p>
      </dgm:t>
    </dgm:pt>
    <dgm:pt modelId="{2CEDD232-BA44-408F-94C0-ED2FCA8F4341}" type="parTrans" cxnId="{F4109253-E012-42A5-A7E0-190AB51260D4}">
      <dgm:prSet/>
      <dgm:spPr/>
      <dgm:t>
        <a:bodyPr/>
        <a:lstStyle/>
        <a:p>
          <a:endParaRPr lang="en-US"/>
        </a:p>
      </dgm:t>
    </dgm:pt>
    <dgm:pt modelId="{55C5C20E-8C4E-49C6-BA3D-A5FDD4CC2A77}" type="sibTrans" cxnId="{F4109253-E012-42A5-A7E0-190AB51260D4}">
      <dgm:prSet/>
      <dgm:spPr/>
      <dgm:t>
        <a:bodyPr/>
        <a:lstStyle/>
        <a:p>
          <a:endParaRPr lang="en-US"/>
        </a:p>
      </dgm:t>
    </dgm:pt>
    <dgm:pt modelId="{505909A7-D38D-A848-A16B-081783189A36}" type="pres">
      <dgm:prSet presAssocID="{D25046D6-C676-4703-B640-403BC6EA971A}" presName="diagram" presStyleCnt="0">
        <dgm:presLayoutVars>
          <dgm:dir/>
          <dgm:resizeHandles val="exact"/>
        </dgm:presLayoutVars>
      </dgm:prSet>
      <dgm:spPr/>
    </dgm:pt>
    <dgm:pt modelId="{F4D44F06-9D18-634C-9FBE-7197DB45C476}" type="pres">
      <dgm:prSet presAssocID="{CFDD93A7-AB99-4EF5-ABE3-706B3841D551}" presName="node" presStyleLbl="node1" presStyleIdx="0" presStyleCnt="6" custScaleX="123340" custScaleY="43558" custLinFactNeighborX="-1183" custLinFactNeighborY="-2599">
        <dgm:presLayoutVars>
          <dgm:bulletEnabled val="1"/>
        </dgm:presLayoutVars>
      </dgm:prSet>
      <dgm:spPr/>
    </dgm:pt>
    <dgm:pt modelId="{626FA01A-7078-CE4E-8CBF-308F0D7A45FE}" type="pres">
      <dgm:prSet presAssocID="{E0D6F1D5-0603-4F56-ADD6-0255953540D1}" presName="sibTrans" presStyleCnt="0"/>
      <dgm:spPr/>
    </dgm:pt>
    <dgm:pt modelId="{AE974721-1659-A445-A180-39FA37139AA8}" type="pres">
      <dgm:prSet presAssocID="{99FC9BDD-0B0A-4067-983A-F3D6F77A4CE1}" presName="node" presStyleLbl="node1" presStyleIdx="1" presStyleCnt="6" custScaleX="126540" custScaleY="99818" custLinFactNeighborX="-2076" custLinFactNeighborY="-2906">
        <dgm:presLayoutVars>
          <dgm:bulletEnabled val="1"/>
        </dgm:presLayoutVars>
      </dgm:prSet>
      <dgm:spPr/>
    </dgm:pt>
    <dgm:pt modelId="{FD4CBBDC-C64F-6E42-AD9E-83AF8595EA48}" type="pres">
      <dgm:prSet presAssocID="{E14CC602-4323-474A-B067-4565B7107B13}" presName="sibTrans" presStyleCnt="0"/>
      <dgm:spPr/>
    </dgm:pt>
    <dgm:pt modelId="{C9DAE6E6-C694-A441-AAD8-5F60D558EBDA}" type="pres">
      <dgm:prSet presAssocID="{B3A339FF-A999-4685-98DB-A9D9CAB9D169}" presName="node" presStyleLbl="node1" presStyleIdx="2" presStyleCnt="6" custScaleX="139830" custLinFactNeighborX="-2747" custLinFactNeighborY="-2906">
        <dgm:presLayoutVars>
          <dgm:bulletEnabled val="1"/>
        </dgm:presLayoutVars>
      </dgm:prSet>
      <dgm:spPr/>
    </dgm:pt>
    <dgm:pt modelId="{CDBEF45B-B9BA-0F40-A08F-CE7064E77337}" type="pres">
      <dgm:prSet presAssocID="{3CB150A5-8080-46CE-A044-5BDCD5809822}" presName="sibTrans" presStyleCnt="0"/>
      <dgm:spPr/>
    </dgm:pt>
    <dgm:pt modelId="{40A4E8D6-D19A-F048-B014-E7191CA18B0A}" type="pres">
      <dgm:prSet presAssocID="{850E6BA8-DEE5-4050-8B0D-EE3F9028ABD6}" presName="node" presStyleLbl="node1" presStyleIdx="3" presStyleCnt="6" custScaleX="74815" custScaleY="36671" custLinFactNeighborX="53" custLinFactNeighborY="15825">
        <dgm:presLayoutVars>
          <dgm:bulletEnabled val="1"/>
        </dgm:presLayoutVars>
      </dgm:prSet>
      <dgm:spPr/>
    </dgm:pt>
    <dgm:pt modelId="{5F6009E6-9D58-C24E-922B-1861CA3BB60D}" type="pres">
      <dgm:prSet presAssocID="{F904941C-41BA-4E09-9F79-F437590E0001}" presName="sibTrans" presStyleCnt="0"/>
      <dgm:spPr/>
    </dgm:pt>
    <dgm:pt modelId="{26A32D07-67F9-4646-A5E8-EB6624E95D5A}" type="pres">
      <dgm:prSet presAssocID="{AB09AF9A-0286-43E0-AE75-511282DB20F1}" presName="node" presStyleLbl="node1" presStyleIdx="4" presStyleCnt="6" custScaleX="148755" custLinFactNeighborX="2980" custLinFactNeighborY="14341">
        <dgm:presLayoutVars>
          <dgm:bulletEnabled val="1"/>
        </dgm:presLayoutVars>
      </dgm:prSet>
      <dgm:spPr/>
    </dgm:pt>
    <dgm:pt modelId="{0A2E443D-5D68-5142-A099-9362E33DC675}" type="pres">
      <dgm:prSet presAssocID="{800C14B0-6631-408E-84C9-7ED73EBE6F31}" presName="sibTrans" presStyleCnt="0"/>
      <dgm:spPr/>
    </dgm:pt>
    <dgm:pt modelId="{9DEF36DA-5D45-6C49-970B-39ADAFB64A77}" type="pres">
      <dgm:prSet presAssocID="{6A9B30D5-6D17-435B-97AB-D855AAB084BC}" presName="node" presStyleLbl="node1" presStyleIdx="5" presStyleCnt="6" custScaleX="150932" custLinFactNeighborX="1466" custLinFactNeighborY="16076">
        <dgm:presLayoutVars>
          <dgm:bulletEnabled val="1"/>
        </dgm:presLayoutVars>
      </dgm:prSet>
      <dgm:spPr/>
    </dgm:pt>
  </dgm:ptLst>
  <dgm:cxnLst>
    <dgm:cxn modelId="{ECDADF0F-073C-4C78-9A66-E11211B39DEC}" srcId="{D25046D6-C676-4703-B640-403BC6EA971A}" destId="{AB09AF9A-0286-43E0-AE75-511282DB20F1}" srcOrd="4" destOrd="0" parTransId="{667D1933-AC6A-424C-BCC5-15B37DAD18FF}" sibTransId="{800C14B0-6631-408E-84C9-7ED73EBE6F31}"/>
    <dgm:cxn modelId="{6E98AA28-5658-EF4F-AE7F-28266105AD70}" type="presOf" srcId="{6A9B30D5-6D17-435B-97AB-D855AAB084BC}" destId="{9DEF36DA-5D45-6C49-970B-39ADAFB64A77}" srcOrd="0" destOrd="0" presId="urn:microsoft.com/office/officeart/2005/8/layout/default"/>
    <dgm:cxn modelId="{4C529633-1DD9-1145-B9B0-1A4D333D93B8}" type="presOf" srcId="{850E6BA8-DEE5-4050-8B0D-EE3F9028ABD6}" destId="{40A4E8D6-D19A-F048-B014-E7191CA18B0A}" srcOrd="0" destOrd="0" presId="urn:microsoft.com/office/officeart/2005/8/layout/default"/>
    <dgm:cxn modelId="{EA377939-893A-4F2D-9493-3E622F612CD3}" srcId="{D25046D6-C676-4703-B640-403BC6EA971A}" destId="{B3A339FF-A999-4685-98DB-A9D9CAB9D169}" srcOrd="2" destOrd="0" parTransId="{77806181-4DF8-405A-8BA1-BB1FE8D1CF6C}" sibTransId="{3CB150A5-8080-46CE-A044-5BDCD5809822}"/>
    <dgm:cxn modelId="{F4109253-E012-42A5-A7E0-190AB51260D4}" srcId="{D25046D6-C676-4703-B640-403BC6EA971A}" destId="{6A9B30D5-6D17-435B-97AB-D855AAB084BC}" srcOrd="5" destOrd="0" parTransId="{2CEDD232-BA44-408F-94C0-ED2FCA8F4341}" sibTransId="{55C5C20E-8C4E-49C6-BA3D-A5FDD4CC2A77}"/>
    <dgm:cxn modelId="{6EBEEE5F-D634-488C-9A2E-FC53D9AFEB2C}" srcId="{D25046D6-C676-4703-B640-403BC6EA971A}" destId="{CFDD93A7-AB99-4EF5-ABE3-706B3841D551}" srcOrd="0" destOrd="0" parTransId="{F998EFF0-1E57-4B6D-8F0B-D4455080D68A}" sibTransId="{E0D6F1D5-0603-4F56-ADD6-0255953540D1}"/>
    <dgm:cxn modelId="{D7725C71-2509-46CD-9C9B-C655239D5A62}" srcId="{D25046D6-C676-4703-B640-403BC6EA971A}" destId="{99FC9BDD-0B0A-4067-983A-F3D6F77A4CE1}" srcOrd="1" destOrd="0" parTransId="{8BBBF1FD-A497-4129-817C-47D6BB433FC7}" sibTransId="{E14CC602-4323-474A-B067-4565B7107B13}"/>
    <dgm:cxn modelId="{88232BC8-CF55-5B4A-8DDE-5670F43FF7EB}" type="presOf" srcId="{CFDD93A7-AB99-4EF5-ABE3-706B3841D551}" destId="{F4D44F06-9D18-634C-9FBE-7197DB45C476}" srcOrd="0" destOrd="0" presId="urn:microsoft.com/office/officeart/2005/8/layout/default"/>
    <dgm:cxn modelId="{61CCFAC9-839D-5B40-A8E3-80A0D9BE039F}" type="presOf" srcId="{D25046D6-C676-4703-B640-403BC6EA971A}" destId="{505909A7-D38D-A848-A16B-081783189A36}" srcOrd="0" destOrd="0" presId="urn:microsoft.com/office/officeart/2005/8/layout/default"/>
    <dgm:cxn modelId="{AB31B4CB-FC29-DF4F-9372-95A2B5AA1402}" type="presOf" srcId="{B3A339FF-A999-4685-98DB-A9D9CAB9D169}" destId="{C9DAE6E6-C694-A441-AAD8-5F60D558EBDA}" srcOrd="0" destOrd="0" presId="urn:microsoft.com/office/officeart/2005/8/layout/default"/>
    <dgm:cxn modelId="{EDE1AAD2-DE7F-D04A-9EF2-5CA9F0A7E64D}" type="presOf" srcId="{AB09AF9A-0286-43E0-AE75-511282DB20F1}" destId="{26A32D07-67F9-4646-A5E8-EB6624E95D5A}" srcOrd="0" destOrd="0" presId="urn:microsoft.com/office/officeart/2005/8/layout/default"/>
    <dgm:cxn modelId="{04B707EB-78B4-4B76-969B-C9045E1DDD25}" srcId="{D25046D6-C676-4703-B640-403BC6EA971A}" destId="{850E6BA8-DEE5-4050-8B0D-EE3F9028ABD6}" srcOrd="3" destOrd="0" parTransId="{2BE4BAEA-7D5C-4DC8-AF6A-BF3C7BD7D910}" sibTransId="{F904941C-41BA-4E09-9F79-F437590E0001}"/>
    <dgm:cxn modelId="{39BDD3F9-B3A3-F746-B87C-D75C9E7095AE}" type="presOf" srcId="{99FC9BDD-0B0A-4067-983A-F3D6F77A4CE1}" destId="{AE974721-1659-A445-A180-39FA37139AA8}" srcOrd="0" destOrd="0" presId="urn:microsoft.com/office/officeart/2005/8/layout/default"/>
    <dgm:cxn modelId="{B0EC850F-04DC-474A-98FE-FA883A59178A}" type="presParOf" srcId="{505909A7-D38D-A848-A16B-081783189A36}" destId="{F4D44F06-9D18-634C-9FBE-7197DB45C476}" srcOrd="0" destOrd="0" presId="urn:microsoft.com/office/officeart/2005/8/layout/default"/>
    <dgm:cxn modelId="{92BB3430-37A9-2F43-AAFD-82D5897E75FE}" type="presParOf" srcId="{505909A7-D38D-A848-A16B-081783189A36}" destId="{626FA01A-7078-CE4E-8CBF-308F0D7A45FE}" srcOrd="1" destOrd="0" presId="urn:microsoft.com/office/officeart/2005/8/layout/default"/>
    <dgm:cxn modelId="{17EA629D-F905-5F4B-88E0-94305ED52943}" type="presParOf" srcId="{505909A7-D38D-A848-A16B-081783189A36}" destId="{AE974721-1659-A445-A180-39FA37139AA8}" srcOrd="2" destOrd="0" presId="urn:microsoft.com/office/officeart/2005/8/layout/default"/>
    <dgm:cxn modelId="{AFAA45E8-7669-4748-AA0C-87EA20356A65}" type="presParOf" srcId="{505909A7-D38D-A848-A16B-081783189A36}" destId="{FD4CBBDC-C64F-6E42-AD9E-83AF8595EA48}" srcOrd="3" destOrd="0" presId="urn:microsoft.com/office/officeart/2005/8/layout/default"/>
    <dgm:cxn modelId="{D7F2DABB-D0C5-EC4C-8491-B04211B94EBD}" type="presParOf" srcId="{505909A7-D38D-A848-A16B-081783189A36}" destId="{C9DAE6E6-C694-A441-AAD8-5F60D558EBDA}" srcOrd="4" destOrd="0" presId="urn:microsoft.com/office/officeart/2005/8/layout/default"/>
    <dgm:cxn modelId="{70F54F0A-E791-6C45-9006-800A59581B0A}" type="presParOf" srcId="{505909A7-D38D-A848-A16B-081783189A36}" destId="{CDBEF45B-B9BA-0F40-A08F-CE7064E77337}" srcOrd="5" destOrd="0" presId="urn:microsoft.com/office/officeart/2005/8/layout/default"/>
    <dgm:cxn modelId="{14803E19-37F5-F94F-AE4B-CB6D6411014B}" type="presParOf" srcId="{505909A7-D38D-A848-A16B-081783189A36}" destId="{40A4E8D6-D19A-F048-B014-E7191CA18B0A}" srcOrd="6" destOrd="0" presId="urn:microsoft.com/office/officeart/2005/8/layout/default"/>
    <dgm:cxn modelId="{F9C4C6DA-AABE-8F4F-BCB6-1A221B0715B8}" type="presParOf" srcId="{505909A7-D38D-A848-A16B-081783189A36}" destId="{5F6009E6-9D58-C24E-922B-1861CA3BB60D}" srcOrd="7" destOrd="0" presId="urn:microsoft.com/office/officeart/2005/8/layout/default"/>
    <dgm:cxn modelId="{DD969871-021D-0A45-883B-86CAF4A598F0}" type="presParOf" srcId="{505909A7-D38D-A848-A16B-081783189A36}" destId="{26A32D07-67F9-4646-A5E8-EB6624E95D5A}" srcOrd="8" destOrd="0" presId="urn:microsoft.com/office/officeart/2005/8/layout/default"/>
    <dgm:cxn modelId="{F7C21418-F1F4-8E40-AA4C-8D808FE12340}" type="presParOf" srcId="{505909A7-D38D-A848-A16B-081783189A36}" destId="{0A2E443D-5D68-5142-A099-9362E33DC675}" srcOrd="9" destOrd="0" presId="urn:microsoft.com/office/officeart/2005/8/layout/default"/>
    <dgm:cxn modelId="{71557A10-BB5F-0241-BBF9-010FB5056652}" type="presParOf" srcId="{505909A7-D38D-A848-A16B-081783189A36}" destId="{9DEF36DA-5D45-6C49-970B-39ADAFB64A7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D44F06-9D18-634C-9FBE-7197DB45C476}">
      <dsp:nvSpPr>
        <dsp:cNvPr id="0" name=""/>
        <dsp:cNvSpPr/>
      </dsp:nvSpPr>
      <dsp:spPr>
        <a:xfrm>
          <a:off x="0" y="1196050"/>
          <a:ext cx="2631407" cy="557575"/>
        </a:xfrm>
        <a:prstGeom prst="rect">
          <a:avLst/>
        </a:prstGeom>
        <a:solidFill>
          <a:schemeClr val="accent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Project Success Updates: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196050"/>
        <a:ext cx="2631407" cy="557575"/>
      </dsp:txXfrm>
    </dsp:sp>
    <dsp:sp modelId="{AE974721-1659-A445-A180-39FA37139AA8}">
      <dsp:nvSpPr>
        <dsp:cNvPr id="0" name=""/>
        <dsp:cNvSpPr/>
      </dsp:nvSpPr>
      <dsp:spPr>
        <a:xfrm>
          <a:off x="2803663" y="832035"/>
          <a:ext cx="2699678" cy="1277745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Trial Testing of Business Case Scenario.</a:t>
          </a:r>
        </a:p>
      </dsp:txBody>
      <dsp:txXfrm>
        <a:off x="2803663" y="832035"/>
        <a:ext cx="2699678" cy="1277745"/>
      </dsp:txXfrm>
    </dsp:sp>
    <dsp:sp modelId="{C9DAE6E6-C694-A441-AAD8-5F60D558EBDA}">
      <dsp:nvSpPr>
        <dsp:cNvPr id="0" name=""/>
        <dsp:cNvSpPr/>
      </dsp:nvSpPr>
      <dsp:spPr>
        <a:xfrm>
          <a:off x="5702371" y="830870"/>
          <a:ext cx="2983214" cy="1280075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Successful Chatbot Development and Deliverable with 2 different Proof of Concepts.</a:t>
          </a:r>
        </a:p>
      </dsp:txBody>
      <dsp:txXfrm>
        <a:off x="5702371" y="830870"/>
        <a:ext cx="2983214" cy="1280075"/>
      </dsp:txXfrm>
    </dsp:sp>
    <dsp:sp modelId="{40A4E8D6-D19A-F048-B014-E7191CA18B0A}">
      <dsp:nvSpPr>
        <dsp:cNvPr id="0" name=""/>
        <dsp:cNvSpPr/>
      </dsp:nvSpPr>
      <dsp:spPr>
        <a:xfrm>
          <a:off x="166559" y="2969391"/>
          <a:ext cx="1596146" cy="469416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Next Steps:</a:t>
          </a: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6559" y="2969391"/>
        <a:ext cx="1596146" cy="469416"/>
      </dsp:txXfrm>
    </dsp:sp>
    <dsp:sp modelId="{26A32D07-67F9-4646-A5E8-EB6624E95D5A}">
      <dsp:nvSpPr>
        <dsp:cNvPr id="0" name=""/>
        <dsp:cNvSpPr/>
      </dsp:nvSpPr>
      <dsp:spPr>
        <a:xfrm>
          <a:off x="2038498" y="2545065"/>
          <a:ext cx="3173626" cy="1280075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Future Improvements and Enhancements in the Chatbot.</a:t>
          </a:r>
        </a:p>
      </dsp:txBody>
      <dsp:txXfrm>
        <a:off x="2038498" y="2545065"/>
        <a:ext cx="3173626" cy="1280075"/>
      </dsp:txXfrm>
    </dsp:sp>
    <dsp:sp modelId="{9DEF36DA-5D45-6C49-970B-39ADAFB64A77}">
      <dsp:nvSpPr>
        <dsp:cNvPr id="0" name=""/>
        <dsp:cNvSpPr/>
      </dsp:nvSpPr>
      <dsp:spPr>
        <a:xfrm>
          <a:off x="5393169" y="2567275"/>
          <a:ext cx="3220071" cy="1280075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 on more case scenarios.</a:t>
          </a:r>
        </a:p>
      </dsp:txBody>
      <dsp:txXfrm>
        <a:off x="5393169" y="2567275"/>
        <a:ext cx="3220071" cy="12800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31A08-9A6C-3A44-B989-B4BE17ADB6C0}" type="datetimeFigureOut">
              <a:rPr lang="en-US" smtClean="0"/>
              <a:t>11/9/24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27B2-64B9-E94C-94B7-C40B4B8D3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9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127B2-64B9-E94C-94B7-C40B4B8D3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1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127B2-64B9-E94C-94B7-C40B4B8D3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0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74475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0009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21638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559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102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7874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6823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2626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78737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056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6006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A9E12-17E4-3840-8CF6-2C2FA813D2BD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61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192.168.1.107:5001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juji.ai/rep/engagement/2/pre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juji.ai/rep/engagement/2/preview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2812/msbd.63" TargetMode="External"/><Relationship Id="rId7" Type="http://schemas.openxmlformats.org/officeDocument/2006/relationships/hyperlink" Target="https://doi.org/10.1007/978-3-031-70816-9_15" TargetMode="External"/><Relationship Id="rId2" Type="http://schemas.openxmlformats.org/officeDocument/2006/relationships/hyperlink" Target="https://doi.org/10.1007/s10796-022-10291-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07/978-3-031-53085-2_20" TargetMode="External"/><Relationship Id="rId5" Type="http://schemas.openxmlformats.org/officeDocument/2006/relationships/hyperlink" Target="https://doi.org/10.1007/978-3-030-72654-6_30" TargetMode="External"/><Relationship Id="rId4" Type="http://schemas.openxmlformats.org/officeDocument/2006/relationships/hyperlink" Target="https://doi.org/10.48550/arXiv.2406.1693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hyperlink" Target="https://www.linkedin.com/in/vaishakhi-shah-956834105" TargetMode="External"/><Relationship Id="rId4" Type="http://schemas.openxmlformats.org/officeDocument/2006/relationships/hyperlink" Target="mailto:vs2896@nyu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ishakhiShah/Python-LLM-Chatbo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9/notebooks/Desktop/NYU/Sem4_Sept24_fall/Assignments/5/BABOK_LLM_chatbot.ipyn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127.0.0.1:5001/" TargetMode="External"/><Relationship Id="rId4" Type="http://schemas.openxmlformats.org/officeDocument/2006/relationships/hyperlink" Target="https://5c0b-2600-4041-4521-3500-f06b-5a12-ad81-dd59.ngrok-free.app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92.168.1.107:5001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81EB602-B3EF-172C-DB71-6CC76D83A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5281851" cy="685884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7739538-A9CC-0495-611A-FC1E05A71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85842"/>
            <a:ext cx="5281851" cy="5073386"/>
          </a:xfrm>
          <a:prstGeom prst="rect">
            <a:avLst/>
          </a:prstGeom>
          <a:gradFill flip="none" rotWithShape="1">
            <a:gsLst>
              <a:gs pos="300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7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8FBA2-0111-985C-067B-6EEB34A5A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380"/>
            <a:ext cx="4082581" cy="6854193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46000">
                <a:schemeClr val="accent2">
                  <a:alpha val="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53573F1-437D-2053-4E31-36508DA20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780100" y="26096"/>
            <a:ext cx="3501751" cy="682771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55000"/>
                </a:schemeClr>
              </a:gs>
              <a:gs pos="45000">
                <a:schemeClr val="accent5">
                  <a:alpha val="0"/>
                </a:schemeClr>
              </a:gs>
            </a:gsLst>
            <a:lin ang="1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3325" y="2379644"/>
            <a:ext cx="5045680" cy="825060"/>
          </a:xfrm>
        </p:spPr>
        <p:txBody>
          <a:bodyPr anchor="b">
            <a:normAutofit/>
          </a:bodyPr>
          <a:lstStyle/>
          <a:p>
            <a:r>
              <a:rPr lang="en-US" sz="24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Creating an LLM Chatbot for Business Analysis Using the BABOK</a:t>
            </a:r>
            <a:r>
              <a:rPr lang="en-US" sz="24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370" y="4384830"/>
            <a:ext cx="3541590" cy="1178688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Vaishakhi Shah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800" b="1" baseline="30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December 2024</a:t>
            </a:r>
          </a:p>
        </p:txBody>
      </p:sp>
      <p:pic>
        <p:nvPicPr>
          <p:cNvPr id="8" name="Video 7" descr="People Discussing">
            <a:extLst>
              <a:ext uri="{FF2B5EF4-FFF2-40B4-BE49-F238E27FC236}">
                <a16:creationId xmlns:a16="http://schemas.microsoft.com/office/drawing/2014/main" id="{E2F8BF93-9884-79E1-3093-500A8F4D98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81" r="21004" b="-1"/>
          <a:stretch/>
        </p:blipFill>
        <p:spPr>
          <a:xfrm>
            <a:off x="5372297" y="1743419"/>
            <a:ext cx="3658378" cy="337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950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8F1CAF-BBF6-4C5A-5262-6EC6EEBCF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57CCB514-03D1-23F8-DA9C-CA8DFCE42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7EBD6A7-E68A-EC6F-A176-FF686634D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BF2A8B8-9A19-D014-2BA2-5386EE5AF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B8243D7-FC4C-19F1-98B3-8C69A1545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0B8BB59-2AF2-D405-C0DE-A5D9B7367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DB2766A-8AD7-E1DD-F77D-196711D9C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860F23-4C06-E992-06F5-5300D47B3426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DAEC4F-C628-8ADD-F026-CDC721EA8097}"/>
              </a:ext>
            </a:extLst>
          </p:cNvPr>
          <p:cNvSpPr txBox="1"/>
          <p:nvPr/>
        </p:nvSpPr>
        <p:spPr>
          <a:xfrm>
            <a:off x="62076" y="6454592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http://192.168.1.107:5001/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399E80D0-AFDA-D188-408A-34DB7DAE1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12" y="1950456"/>
            <a:ext cx="4007129" cy="4428111"/>
          </a:xfrm>
          <a:prstGeom prst="rect">
            <a:avLst/>
          </a:prstGeom>
        </p:spPr>
      </p:pic>
      <p:pic>
        <p:nvPicPr>
          <p:cNvPr id="9" name="Picture 8" descr="A screenshot of a chat&#10;&#10;Description automatically generated">
            <a:extLst>
              <a:ext uri="{FF2B5EF4-FFF2-40B4-BE49-F238E27FC236}">
                <a16:creationId xmlns:a16="http://schemas.microsoft.com/office/drawing/2014/main" id="{EF3821CE-4938-D6D6-7B5B-07C773B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0415" y="1696040"/>
            <a:ext cx="4378703" cy="49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1598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D74F9B-E6D0-9225-48D7-AE0A43453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3ABC94B8-64C0-356F-8DF3-9C789FA9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9462B67-37BB-7912-747A-10185405F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154B29-2F66-3CD5-D7F1-FF0DCD49F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345177-DFBE-0C5F-A316-DC5B35032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87774B7-DF51-A246-2853-6863A52BC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C7E168B-03DA-06A3-6F27-EFD2AEC4E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16" y="242371"/>
            <a:ext cx="7421963" cy="635149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FD927C-8122-7F88-3ACC-4C37C6A4CCA4}"/>
              </a:ext>
            </a:extLst>
          </p:cNvPr>
          <p:cNvSpPr txBox="1">
            <a:spLocks/>
          </p:cNvSpPr>
          <p:nvPr/>
        </p:nvSpPr>
        <p:spPr>
          <a:xfrm>
            <a:off x="628647" y="945386"/>
            <a:ext cx="7886700" cy="34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2: Using 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3E2C42-D7D6-4161-F616-63177377CE02}"/>
              </a:ext>
            </a:extLst>
          </p:cNvPr>
          <p:cNvSpPr txBox="1"/>
          <p:nvPr/>
        </p:nvSpPr>
        <p:spPr>
          <a:xfrm>
            <a:off x="79788" y="6285416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https://juji.ai/rep/engagement/2/preview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0" name="Picture 9" descr="A screenshot of a chat&#10;&#10;Description automatically generated">
            <a:extLst>
              <a:ext uri="{FF2B5EF4-FFF2-40B4-BE49-F238E27FC236}">
                <a16:creationId xmlns:a16="http://schemas.microsoft.com/office/drawing/2014/main" id="{1331428B-AEB9-1ACE-0BD2-373A585D9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83" y="1740207"/>
            <a:ext cx="5126805" cy="424962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52B450F4-97AA-2061-3ADF-6966606C7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177" y="3029414"/>
            <a:ext cx="4095035" cy="35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9916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3B60B0-E185-F7E3-8C71-D4663D538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3590141-371F-1C94-30A9-E78F8C909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173F98-C4BD-CFF6-D79E-98531B130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37B0944-CAA8-2AB5-BB53-85F4515F9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BD5A57B-84FD-0472-644C-8FD24B921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38B7109-1FEE-8427-2115-78915CA7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ECABF54-10C6-62E6-180D-450A0DC1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16" y="242371"/>
            <a:ext cx="7421963" cy="635149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BFF291-2712-A56F-A5C6-F93ADA817D53}"/>
              </a:ext>
            </a:extLst>
          </p:cNvPr>
          <p:cNvSpPr txBox="1">
            <a:spLocks/>
          </p:cNvSpPr>
          <p:nvPr/>
        </p:nvSpPr>
        <p:spPr>
          <a:xfrm>
            <a:off x="628647" y="945386"/>
            <a:ext cx="7886700" cy="34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2: Using 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1CB1F9-689E-06EC-35C5-4045182954C8}"/>
              </a:ext>
            </a:extLst>
          </p:cNvPr>
          <p:cNvSpPr txBox="1"/>
          <p:nvPr/>
        </p:nvSpPr>
        <p:spPr>
          <a:xfrm>
            <a:off x="298606" y="638875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https://juji.ai/rep/engagement/2/preview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chat&#10;&#10;Description automatically generated">
            <a:extLst>
              <a:ext uri="{FF2B5EF4-FFF2-40B4-BE49-F238E27FC236}">
                <a16:creationId xmlns:a16="http://schemas.microsoft.com/office/drawing/2014/main" id="{E93C9834-05DC-DAD2-6E3A-3780FA2A4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7" y="1833112"/>
            <a:ext cx="7772400" cy="431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68520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06663" y="349112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 and Recommendations</a:t>
            </a:r>
          </a:p>
        </p:txBody>
      </p:sp>
      <p:graphicFrame>
        <p:nvGraphicFramePr>
          <p:cNvPr id="22" name="Content Placeholder 8">
            <a:extLst>
              <a:ext uri="{FF2B5EF4-FFF2-40B4-BE49-F238E27FC236}">
                <a16:creationId xmlns:a16="http://schemas.microsoft.com/office/drawing/2014/main" id="{1944AE73-DA5D-C680-E611-E39EA9881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43596"/>
              </p:ext>
            </p:extLst>
          </p:nvPr>
        </p:nvGraphicFramePr>
        <p:xfrm>
          <a:off x="176270" y="1795749"/>
          <a:ext cx="8747393" cy="4509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147862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A1199-0E58-8574-9780-C8D0F3CE6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35FC512-1775-F47F-2C2D-42AF7CBF8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2DE1C-E0A1-9EA9-1D1C-2E53299FE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17C289-88B0-6374-F934-08765A6D2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DB17A4-68D6-757C-DDD9-8AA76670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C95AA-C4AC-CE8E-3623-872AEC4B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332" y="572877"/>
            <a:ext cx="7533018" cy="509031"/>
          </a:xfrm>
        </p:spPr>
        <p:txBody>
          <a:bodyPr anchor="ctr">
            <a:no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B7C900-9678-05F2-BA1A-E7F1EEFFC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387" y="1654785"/>
            <a:ext cx="8626207" cy="5054487"/>
          </a:xfrm>
        </p:spPr>
        <p:txBody>
          <a:bodyPr>
            <a:noAutofit/>
          </a:bodyPr>
          <a:lstStyle/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b="0" i="0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Chen, Y., Jensen, S., Albert, L. J., Gupta, S., &amp; Lee, T. (2022). Artificial Intelligence (AI) Student Assistants in the Classroom: Designing Chatbots to Support Student Success. </a:t>
            </a:r>
            <a:r>
              <a:rPr lang="en-US" sz="1300" b="0" i="1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Systems Frontiers</a:t>
            </a:r>
            <a:r>
              <a:rPr lang="en-US" sz="1300" b="0" i="0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25, 161–182. </a:t>
            </a:r>
            <a:r>
              <a:rPr lang="en-US" sz="1300" b="0" i="0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https://doi.org/10.1007/s10796-022-10291-4</a:t>
            </a:r>
            <a:endParaRPr lang="en-US" sz="1300" dirty="0">
              <a:solidFill>
                <a:srgbClr val="222222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Chuma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E. L., &amp; De Oliveira, G. G. (2023). Generative AI for business decision-making: A case of ChatGPT.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Management Science and Business Decisions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(1), 5-11.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3"/>
              </a:rPr>
              <a:t>https://doi.org/10.52812/msbd.63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Dam, S. K., Hong, C. S.,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Qiao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Y., &amp; Zhang, C. (2024). A complete survey on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llm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-based ai chatbots. </a:t>
            </a:r>
            <a:r>
              <a:rPr lang="en-US" sz="1300" i="1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arXiv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preprint arXiv:2406.16937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4"/>
              </a:rPr>
              <a:t>https://doi.org/10.48550/arXiv.2406.16937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Ferreira, D.,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Portela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F., &amp; Santos, M. F. (2021). A step towards the use of chatbots to support the enterprise decision-making processes.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Trends and Applications in Information Systems and Technologies: Volume 4 9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308-317). Springer International Publishing.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5"/>
              </a:rPr>
              <a:t>https://doi.org/10.1007/978-3-030-72654-6_30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Goswami, I., &amp; Gupta, D. (2024). Building and AI Chatbot using LLM.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Kumar, V., Srivastava, P., Dwivedi, A.,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Budhiraja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I., Ghosh, D., Goyal, V., &amp; Arora, R. (2023, December). Large-Language-Models (LLM)-Based AI Chatbots: Architecture, In-Depth Analysis and Their Performance Evaluation.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International Conference on Recent Trends in Image Processing and Pattern Recognition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237-249). Cham: Springer Nature Switzerland.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6"/>
              </a:rPr>
              <a:t>https://doi.org/10.1007/978-3-031-53085-2_20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Ngo Tran, G. T., Le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Dinh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T., &amp; Pham-Nguyen, C. (2024, August).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BABot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: A Framework for the LLM-Based Chatbot Supporting Business Analytics in e-Commerce.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International Conference on Computational Collective Intelligence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185-198). Cham: Springer Nature Switzerland</a:t>
            </a: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7"/>
              </a:rPr>
              <a:t>https://doi.org/10.1007/978-3-031-70816-9_15</a:t>
            </a:r>
            <a:endParaRPr lang="en-US" sz="1300" u="sng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63959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13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9272" cy="1576446"/>
            <a:chOff x="0" y="0"/>
            <a:chExt cx="12192002" cy="1576446"/>
          </a:xfrm>
        </p:grpSpPr>
        <p:sp>
          <p:nvSpPr>
            <p:cNvPr id="1047" name="Rectangle 104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Rectangle 1051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9" name="Rectangle 104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FA6946D-B0FC-E743-9A1F-1BC66DA0F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936" y="529088"/>
            <a:ext cx="7185180" cy="51728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</p:txBody>
      </p:sp>
      <p:pic>
        <p:nvPicPr>
          <p:cNvPr id="10" name="Picture 9" descr="A person sitting on a chair&#10;&#10;Description automatically generated">
            <a:extLst>
              <a:ext uri="{FF2B5EF4-FFF2-40B4-BE49-F238E27FC236}">
                <a16:creationId xmlns:a16="http://schemas.microsoft.com/office/drawing/2014/main" id="{40C5C6B8-8A82-CFD3-E15C-6AF233FF1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36" y="2566930"/>
            <a:ext cx="2476849" cy="3302467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63CCDE7-B740-A26A-4FFA-9FDB9A6C6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9975" y="5012674"/>
            <a:ext cx="1562139" cy="30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5D2AA7-D83B-2ECA-D7DD-E4E093963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857" y="2884250"/>
            <a:ext cx="5188945" cy="29851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Vaishakhi Shah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en-US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 and Consultant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York University, Management and Systems (Database Technology)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Treasurer, Management and Systems Student Association (MSSA)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+1-732-839-5566 |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vs2896@nyu.edu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|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LinkedIn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    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C2C13D-82F9-AC4C-0348-371C93D6D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7804" y="334942"/>
            <a:ext cx="852305" cy="9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983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ens and rulers">
            <a:extLst>
              <a:ext uri="{FF2B5EF4-FFF2-40B4-BE49-F238E27FC236}">
                <a16:creationId xmlns:a16="http://schemas.microsoft.com/office/drawing/2014/main" id="{53048411-BD9C-11DB-CCB1-3EA9DC0FE6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61" t="6067" r="32198" b="-1"/>
          <a:stretch/>
        </p:blipFill>
        <p:spPr>
          <a:xfrm>
            <a:off x="2642607" y="0"/>
            <a:ext cx="6501393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82492" y="3853339"/>
            <a:ext cx="3299115" cy="57427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Applied Project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subTitle" idx="1"/>
          </p:nvPr>
        </p:nvSpPr>
        <p:spPr>
          <a:xfrm>
            <a:off x="77118" y="4670276"/>
            <a:ext cx="4219460" cy="1657922"/>
          </a:xfrm>
        </p:spPr>
        <p:txBody>
          <a:bodyPr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in fulfillment of requirements of the NYU SPS for the degree of Master of Science in Management and Systems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Project: Capstone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Fall, 2024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413183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1016" y="538915"/>
            <a:ext cx="7421963" cy="799397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Sponsor And Project Goals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86332" y="1761758"/>
            <a:ext cx="8371329" cy="4839118"/>
          </a:xfrm>
        </p:spPr>
        <p:txBody>
          <a:bodyPr anchor="ctr">
            <a:noAutofit/>
          </a:bodyPr>
          <a:lstStyle/>
          <a:p>
            <a:pPr marL="0" indent="0" algn="just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u="sng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PROJECT SPONSOR: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Capstone Project on Creating an LLM Chatbot for Business Analysis Using the BABOK.</a:t>
            </a:r>
          </a:p>
          <a:p>
            <a:pPr marL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Digital Forge (Education Lab at NYU), NYU School of Professional Studies and the Management and Systems program (MASY) is a New York-based learning institution.</a:t>
            </a: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Dr. Andres Fortino, Clinical Associate Professor, NYU (https://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www.linkedin.com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/in/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afortino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), The Client.</a:t>
            </a: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u="sng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PROJECT GOALS: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primary objective of this project is to create a chatbot that guides business analysts through the process of technology adoption and business analysis planning by utilizing the BABOK. 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Another objective of the project is to conduct initial trials applying the chatbot to various business analysis cases and compare its output to traditional methods. 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These trials will assess factors such as the relevance of the proposed solutions and time efficiency to determine the chatbot's overall effectiveness in real-world business analysis scenarios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particularly in the rapidly evolving landscape of technology adoption and project planning.</a:t>
            </a:r>
          </a:p>
        </p:txBody>
      </p:sp>
    </p:spTree>
    <p:extLst>
      <p:ext uri="{BB962C8B-B14F-4D97-AF65-F5344CB8AC3E}">
        <p14:creationId xmlns:p14="http://schemas.microsoft.com/office/powerpoint/2010/main" val="319670739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esk with productivity items">
            <a:extLst>
              <a:ext uri="{FF2B5EF4-FFF2-40B4-BE49-F238E27FC236}">
                <a16:creationId xmlns:a16="http://schemas.microsoft.com/office/drawing/2014/main" id="{B4978420-ECB6-5E85-7170-0A5F5DF1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528" r="20192" b="-1"/>
          <a:stretch/>
        </p:blipFill>
        <p:spPr>
          <a:xfrm>
            <a:off x="3178683" y="0"/>
            <a:ext cx="5965316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32507" y="1316915"/>
            <a:ext cx="5088640" cy="374818"/>
          </a:xfrm>
        </p:spPr>
        <p:txBody>
          <a:bodyPr anchor="b">
            <a:normAutofit fontScale="90000"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Did The Project Need To Achieve 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02742" y="2091961"/>
            <a:ext cx="6375159" cy="4672388"/>
          </a:xfrm>
        </p:spPr>
        <p:txBody>
          <a:bodyPr anchor="t"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  <a:r>
              <a:rPr lang="en-US" sz="1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Project Objectives &amp; Metrics for measuring project success:</a:t>
            </a:r>
          </a:p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1" dirty="0">
              <a:effectLst/>
              <a:latin typeface="Times New Roman" panose="02020603050405020304" pitchFamily="18" charset="0"/>
              <a:ea typeface="DengXian Light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#1: Deliver a functional requirement specification document and confirm the expected function with the client.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final version is due by 17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September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#2: Provide the technical design document including Data sources, Machine learning model, and testing methodology.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design document final version is due by 8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October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#3: Design and Develop the LLM Chatbot using BABOK guide.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design and development of Chatbot is due by 22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nd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October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#4: Trial Testing for the Harvard test case scenarios provided by the client.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chatbot is ready for testing due by 5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November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#5: Deploy and Validate the LLM Chatbot.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deployment and validation are due by 3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rd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December 2024</a:t>
            </a:r>
          </a:p>
        </p:txBody>
      </p:sp>
    </p:spTree>
    <p:extLst>
      <p:ext uri="{BB962C8B-B14F-4D97-AF65-F5344CB8AC3E}">
        <p14:creationId xmlns:p14="http://schemas.microsoft.com/office/powerpoint/2010/main" val="226242666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33272" y="494823"/>
            <a:ext cx="7421963" cy="601094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Required To Be Done?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44512" y="1699604"/>
            <a:ext cx="8438919" cy="37135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To achieve the objectives for the LLM Chatbot using the BABOK guide project: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CC19C0-9993-EEC6-3659-CE613E393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510475"/>
              </p:ext>
            </p:extLst>
          </p:nvPr>
        </p:nvGraphicFramePr>
        <p:xfrm>
          <a:off x="297178" y="2250040"/>
          <a:ext cx="8533585" cy="411313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652597">
                  <a:extLst>
                    <a:ext uri="{9D8B030D-6E8A-4147-A177-3AD203B41FA5}">
                      <a16:colId xmlns:a16="http://schemas.microsoft.com/office/drawing/2014/main" val="2168895818"/>
                    </a:ext>
                  </a:extLst>
                </a:gridCol>
                <a:gridCol w="4880988">
                  <a:extLst>
                    <a:ext uri="{9D8B030D-6E8A-4147-A177-3AD203B41FA5}">
                      <a16:colId xmlns:a16="http://schemas.microsoft.com/office/drawing/2014/main" val="1996884343"/>
                    </a:ext>
                  </a:extLst>
                </a:gridCol>
              </a:tblGrid>
              <a:tr h="91107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 1:</a:t>
                      </a:r>
                    </a:p>
                    <a:p>
                      <a:pPr algn="ctr"/>
                      <a:r>
                        <a:rPr lang="en-US" sz="1600" b="1" i="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Functional Requirement Specification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Conducted stakeholder meetings to gather and confirm detailed requirements.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Created a comprehensive requirements document.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7937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2: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Technical Design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Identified data sources and selected a machine learning model architecture.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Documented design specifications and testing methodologies.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1374845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3: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Chatbot Design and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Developed an intuitive user interface and integrated BABOK guide content.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Completed chatbot development to enable effective query responses.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820026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4: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Trial Testing and Deployment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Conducted trial testing using Harvard test case scenarios and refined the chatbot based on feedback.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Deployed and validated the chatbot, meeting client expectations and project goals.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994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30320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1016" y="550843"/>
            <a:ext cx="7421963" cy="761361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44512" y="1650098"/>
            <a:ext cx="8399242" cy="4657059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endParaRPr lang="en-US" sz="16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custom-built LLM chatbot with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 Proof of Concepts along with its Pros and Cons (using Python and </a:t>
            </a:r>
            <a:r>
              <a:rPr lang="en-US" sz="16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Studio) Options for the implementation and delivering the Chatbot for the client to have Business Analysis decisions.</a:t>
            </a:r>
          </a:p>
          <a:p>
            <a:pPr algn="just"/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working prototype of the chatbot which is developed, capable of processing case inputs and generating plan suggestions.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ffective and Efficient solutions to business analysts in comparison to traditional methodology.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Python</a:t>
            </a:r>
          </a:p>
          <a:p>
            <a:pPr marL="0" indent="0" algn="just">
              <a:buNone/>
            </a:pP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 flexibility, scalable, customizable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–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Longer development time, requires coding expertise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 request Cost $5 for 500 requests + </a:t>
            </a:r>
            <a:r>
              <a:rPr lang="en-US" sz="16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Ngrok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website hosting cost as per different plans, the payments are associated (average $8 p/m)</a:t>
            </a:r>
          </a:p>
          <a:p>
            <a:pPr algn="just">
              <a:buFont typeface="Wingdings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</a:t>
            </a:r>
            <a:r>
              <a:rPr lang="en-US" sz="1600" b="1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  <a:p>
            <a:pPr marL="0" indent="0" algn="just">
              <a:buNone/>
            </a:pP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Pros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Rapid development, user-friendly interface</a:t>
            </a:r>
            <a:endParaRPr lang="en-US" sz="16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Cons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–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Limited customization, scalability challenges, Deployment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cost $50 for 14 days trial reimbursed if subscribed for a year. (Start-up plan 250 chat sessions p/m included)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9EFD0A-D6F4-4A73-C8DA-CAA3E906FC96}"/>
              </a:ext>
            </a:extLst>
          </p:cNvPr>
          <p:cNvSpPr txBox="1"/>
          <p:nvPr/>
        </p:nvSpPr>
        <p:spPr>
          <a:xfrm>
            <a:off x="431516" y="6444079"/>
            <a:ext cx="78514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GitHubLink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6134621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A9F26A-F88D-2157-A4EE-C482E1E5E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152B709-04FB-B31D-CC80-2E1960E5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54F1918-E921-8FF6-A87B-96A70629CC1F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A7C554-8EC0-2181-5AA6-A441BE7CC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400" y="3071973"/>
            <a:ext cx="4062413" cy="3462403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D2F42AD7-9451-C1C2-67B4-518DE41A2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2" y="1325366"/>
            <a:ext cx="4800134" cy="375432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6D8D4E7-77A1-E474-C9A8-7F8A9F29D7A6}"/>
              </a:ext>
            </a:extLst>
          </p:cNvPr>
          <p:cNvSpPr txBox="1"/>
          <p:nvPr/>
        </p:nvSpPr>
        <p:spPr>
          <a:xfrm>
            <a:off x="96186" y="5830347"/>
            <a:ext cx="49895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http://localhost:8889/notebooks/Desktop/NYU/Sem4_Sept24_fall/Assignments/5/BABOK_LLM_chatbot.ipynb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4305521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A92D7E-5496-499C-ACFC-F4B357FA8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029D02B-C64E-C38A-5F70-8859594C5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A4DDEA0-051B-B658-6356-6BF30D8A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17C48C5-A966-8DFB-A409-CBC6D0846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6370D8-091A-502B-E591-C5B7BF08A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A79BCE0-6EC1-F2FB-FF9C-A4BC85B2B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8C59628-6DB7-51DD-3404-8AC9AF74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3E893D-CA40-B7C9-064A-5180EE012B94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AAFCD3-D0F7-D513-D75E-6F6F6929B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0" y="5149758"/>
            <a:ext cx="5207883" cy="13922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FA2A3D-B0CC-3B1E-E964-F192FC89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393" y="1403672"/>
            <a:ext cx="5445986" cy="36438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3C5DF5-EB2B-E541-D40B-EA19ED16BF15}"/>
              </a:ext>
            </a:extLst>
          </p:cNvPr>
          <p:cNvSpPr txBox="1">
            <a:spLocks/>
          </p:cNvSpPr>
          <p:nvPr/>
        </p:nvSpPr>
        <p:spPr>
          <a:xfrm>
            <a:off x="5412555" y="5731857"/>
            <a:ext cx="3492654" cy="441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000" dirty="0">
                <a:solidFill>
                  <a:srgbClr val="B2B2B2"/>
                </a:solidFill>
                <a:effectLst/>
                <a:latin typeface="Menlo" panose="020B0609030804020204" pitchFamily="49" charset="0"/>
                <a:hlinkClick r:id="rId4"/>
              </a:rPr>
              <a:t>https://5c0b-2600-4041-4521-3500-f06b-5a12-ad81-dd59.ngrok-free.app</a:t>
            </a:r>
            <a:r>
              <a:rPr lang="en-US" sz="1200" dirty="0">
                <a:solidFill>
                  <a:srgbClr val="B2B2B2"/>
                </a:solidFill>
                <a:effectLst/>
                <a:latin typeface="Menlo" panose="020B0609030804020204" pitchFamily="49" charset="0"/>
              </a:rPr>
              <a:t> </a:t>
            </a:r>
            <a:endParaRPr lang="en-US" sz="1000" dirty="0">
              <a:solidFill>
                <a:srgbClr val="B2B2B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2C0E6F-BBFD-09A4-9827-B17A5E949985}"/>
              </a:ext>
            </a:extLst>
          </p:cNvPr>
          <p:cNvSpPr txBox="1"/>
          <p:nvPr/>
        </p:nvSpPr>
        <p:spPr>
          <a:xfrm>
            <a:off x="652241" y="2900278"/>
            <a:ext cx="24966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http://127.0.0.1:5001/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684379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194FC8-BDE5-A768-E7E6-8E855D242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956E691-0156-E87E-9CF4-944DCDE5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E07688B-5293-6120-9FFC-5D3C9956C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337D3DD-E3ED-9326-1BC1-907109512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2F7A940-D21C-F6F4-4478-1E617356C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FD2CE9F-6DC2-01A3-AA9F-4FA4385D6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713DB0-B6C9-F056-5AA5-9B999BB3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08DC32-7B23-870B-52EC-1B9159874EFF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83A1E-5654-B1BE-7B1C-4140EB13004D}"/>
              </a:ext>
            </a:extLst>
          </p:cNvPr>
          <p:cNvSpPr txBox="1"/>
          <p:nvPr/>
        </p:nvSpPr>
        <p:spPr>
          <a:xfrm>
            <a:off x="118151" y="6395876"/>
            <a:ext cx="42270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http://192.168.1.107:5001/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chatbot&#10;&#10;Description automatically generated">
            <a:extLst>
              <a:ext uri="{FF2B5EF4-FFF2-40B4-BE49-F238E27FC236}">
                <a16:creationId xmlns:a16="http://schemas.microsoft.com/office/drawing/2014/main" id="{709F9880-505A-1A43-C849-3A83761A2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47" y="2000966"/>
            <a:ext cx="4149041" cy="4122781"/>
          </a:xfrm>
          <a:prstGeom prst="rect">
            <a:avLst/>
          </a:prstGeom>
        </p:spPr>
      </p:pic>
      <p:pic>
        <p:nvPicPr>
          <p:cNvPr id="9" name="Picture 8" descr="A screenshot of a chat&#10;&#10;Description automatically generated">
            <a:extLst>
              <a:ext uri="{FF2B5EF4-FFF2-40B4-BE49-F238E27FC236}">
                <a16:creationId xmlns:a16="http://schemas.microsoft.com/office/drawing/2014/main" id="{306F1DB9-35C8-9009-8752-6A36C42A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8" y="1724401"/>
            <a:ext cx="4193962" cy="449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7126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17777</TotalTime>
  <Words>1293</Words>
  <Application>Microsoft Macintosh PowerPoint</Application>
  <PresentationFormat>On-screen Show (4:3)</PresentationFormat>
  <Paragraphs>105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Courier New</vt:lpstr>
      <vt:lpstr>Menlo</vt:lpstr>
      <vt:lpstr>Symbol</vt:lpstr>
      <vt:lpstr>Times New Roman</vt:lpstr>
      <vt:lpstr>Wingdings</vt:lpstr>
      <vt:lpstr>Office Theme</vt:lpstr>
      <vt:lpstr>Creating an LLM Chatbot for Business Analysis Using the BABOK </vt:lpstr>
      <vt:lpstr>Applied Project</vt:lpstr>
      <vt:lpstr>Project Sponsor And Project Goals</vt:lpstr>
      <vt:lpstr>What Did The Project Need To Achieve ?</vt:lpstr>
      <vt:lpstr>What Is Required To Be Done?</vt:lpstr>
      <vt:lpstr>Results</vt:lpstr>
      <vt:lpstr>Results</vt:lpstr>
      <vt:lpstr>Results</vt:lpstr>
      <vt:lpstr>Results</vt:lpstr>
      <vt:lpstr>Results</vt:lpstr>
      <vt:lpstr>Results</vt:lpstr>
      <vt:lpstr>Results</vt:lpstr>
      <vt:lpstr>Conclusions and Recommendations</vt:lpstr>
      <vt:lpstr>References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Proposal Title</dc:title>
  <dc:creator>andres fortino</dc:creator>
  <cp:lastModifiedBy>Vaishakhi Shah</cp:lastModifiedBy>
  <cp:revision>150</cp:revision>
  <dcterms:created xsi:type="dcterms:W3CDTF">2019-02-19T21:54:40Z</dcterms:created>
  <dcterms:modified xsi:type="dcterms:W3CDTF">2024-11-22T00:07:30Z</dcterms:modified>
</cp:coreProperties>
</file>

<file path=docProps/thumbnail.jpeg>
</file>